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57" r:id="rId4"/>
    <p:sldId id="267" r:id="rId5"/>
    <p:sldId id="268" r:id="rId6"/>
    <p:sldId id="260" r:id="rId7"/>
    <p:sldId id="258" r:id="rId8"/>
    <p:sldId id="261" r:id="rId9"/>
    <p:sldId id="264" r:id="rId10"/>
    <p:sldId id="265" r:id="rId11"/>
    <p:sldId id="266" r:id="rId12"/>
    <p:sldId id="269" r:id="rId13"/>
  </p:sldIdLst>
  <p:sldSz cx="9144000" cy="6858000" type="screen4x3"/>
  <p:notesSz cx="6858000" cy="93122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81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DBE3E-62EB-4776-8268-D29CA32B1E4F}" type="datetimeFigureOut">
              <a:rPr lang="es-UY" smtClean="0"/>
              <a:pPr/>
              <a:t>02/02/2016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4752"/>
            <a:ext cx="2971800" cy="4659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844752"/>
            <a:ext cx="2971800" cy="4659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8D7FE-6D39-48B4-995C-21FCB2760B02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3199649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65F45-B185-44FE-A9AD-59E0EE49A1AA}" type="datetimeFigureOut">
              <a:rPr lang="es-UY" smtClean="0"/>
              <a:pPr/>
              <a:t>02/02/2016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23331"/>
            <a:ext cx="5486400" cy="4190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45046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01544-4D84-4F72-A1B5-7D7D68B70072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306764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4E748D-6511-4CC5-91CA-428D2806B2EE}" type="slidenum">
              <a:rPr lang="es-AR" smtClean="0"/>
              <a:pPr>
                <a:defRPr/>
              </a:pPr>
              <a:t>4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smtClean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UFFIP UPAC Organisation</a:t>
            </a:r>
            <a:endParaRPr lang="en-NZ"/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17/10/2014</a:t>
            </a:r>
            <a:endParaRPr lang="en-NZ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E3E59-B8F8-4086-B1C0-16465D781E37}" type="slidenum">
              <a:rPr lang="en-NZ" smtClean="0"/>
              <a:pPr>
                <a:defRPr/>
              </a:pPr>
              <a:t>5</a:t>
            </a:fld>
            <a:endParaRPr lang="en-N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1544-4D84-4F72-A1B5-7D7D68B70072}" type="slidenum">
              <a:rPr lang="es-UY" smtClean="0"/>
              <a:pPr/>
              <a:t>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xmlns="" val="407827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02/02/2016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02/02/2016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02/02/2016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02/02/2016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02/02/2016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02/02/2016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02/02/2016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3633143"/>
            <a:ext cx="9036496" cy="3079950"/>
          </a:xfrm>
        </p:spPr>
        <p:txBody>
          <a:bodyPr>
            <a:normAutofit fontScale="90000"/>
          </a:bodyPr>
          <a:lstStyle/>
          <a:p>
            <a:r>
              <a:rPr lang="es-UY" dirty="0" smtClean="0"/>
              <a:t/>
            </a:r>
            <a:br>
              <a:rPr lang="es-UY" dirty="0" smtClean="0"/>
            </a:br>
            <a:r>
              <a:rPr lang="es-UY" sz="4000" b="1" dirty="0" smtClean="0"/>
              <a:t>Día de campo</a:t>
            </a:r>
            <a:br>
              <a:rPr lang="es-UY" sz="4000" b="1" dirty="0" smtClean="0"/>
            </a:br>
            <a:r>
              <a:rPr lang="es-UY" sz="3100" dirty="0" smtClean="0"/>
              <a:t>“Optimizando un ciclo completo en campo natural:</a:t>
            </a:r>
            <a:br>
              <a:rPr lang="es-UY" sz="3100" dirty="0" smtClean="0"/>
            </a:br>
            <a:r>
              <a:rPr lang="es-UY" sz="3100" dirty="0" smtClean="0"/>
              <a:t>-Acelerando la recría de machos para disminuir la edad de faena”</a:t>
            </a:r>
            <a:br>
              <a:rPr lang="es-UY" sz="3100" dirty="0" smtClean="0"/>
            </a:br>
            <a:r>
              <a:rPr lang="es-UY" sz="2700" dirty="0" smtClean="0"/>
              <a:t>Predio foco: “Cerro Alegre”</a:t>
            </a:r>
            <a:br>
              <a:rPr lang="es-UY" sz="2700" dirty="0" smtClean="0"/>
            </a:br>
            <a:r>
              <a:rPr lang="es-UY" sz="2700" dirty="0" smtClean="0"/>
              <a:t>Productor: Estela </a:t>
            </a:r>
            <a:r>
              <a:rPr lang="es-UY" sz="2700" dirty="0" err="1" smtClean="0"/>
              <a:t>Mendina</a:t>
            </a:r>
            <a:r>
              <a:rPr lang="es-UY" sz="2700" dirty="0" smtClean="0"/>
              <a:t> e hijos</a:t>
            </a:r>
            <a:br>
              <a:rPr lang="es-UY" sz="2700" dirty="0" smtClean="0"/>
            </a:br>
            <a:r>
              <a:rPr lang="es-UY" sz="3100" dirty="0" smtClean="0"/>
              <a:t>			</a:t>
            </a:r>
            <a:r>
              <a:rPr lang="es-UY" sz="1800" dirty="0" smtClean="0"/>
              <a:t>Cuaro Chico. Artigas 5 de Diciembre de 2015</a:t>
            </a:r>
            <a:r>
              <a:rPr lang="es-UY" sz="3600" dirty="0" smtClean="0"/>
              <a:t/>
            </a:r>
            <a:br>
              <a:rPr lang="es-UY" sz="3600" dirty="0" smtClean="0"/>
            </a:br>
            <a:endParaRPr lang="es-UY" sz="36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22"/>
            <a:ext cx="9144000" cy="363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8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08720"/>
          </a:xfrm>
        </p:spPr>
        <p:txBody>
          <a:bodyPr>
            <a:normAutofit fontScale="90000"/>
          </a:bodyPr>
          <a:lstStyle/>
          <a:p>
            <a:r>
              <a:rPr lang="es-UY" dirty="0" smtClean="0"/>
              <a:t>Plan de acción 2015 (actividades)</a:t>
            </a:r>
            <a:endParaRPr lang="es-UY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4" y="925191"/>
            <a:ext cx="6998568" cy="593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 rot="21030848">
            <a:off x="4878158" y="634285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err="1">
                <a:solidFill>
                  <a:srgbClr val="FF0000"/>
                </a:solidFill>
              </a:rPr>
              <a:t>creep</a:t>
            </a:r>
            <a:r>
              <a:rPr lang="es-UY" dirty="0">
                <a:solidFill>
                  <a:srgbClr val="FF0000"/>
                </a:solidFill>
              </a:rPr>
              <a:t> </a:t>
            </a:r>
            <a:r>
              <a:rPr lang="es-UY" dirty="0" err="1">
                <a:solidFill>
                  <a:srgbClr val="FF0000"/>
                </a:solidFill>
              </a:rPr>
              <a:t>feeding</a:t>
            </a:r>
            <a:endParaRPr lang="es-U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3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7288"/>
            <a:ext cx="8712968" cy="569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08720"/>
          </a:xfrm>
        </p:spPr>
        <p:txBody>
          <a:bodyPr>
            <a:normAutofit/>
          </a:bodyPr>
          <a:lstStyle/>
          <a:p>
            <a:r>
              <a:rPr lang="es-UY" dirty="0" smtClean="0"/>
              <a:t>Plan de acción 2016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xmlns="" val="38981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Datos obtenidos con la ejecución del plan de acción hasta la fecha. </a:t>
            </a:r>
            <a:endParaRPr lang="es-UY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1719276"/>
              </p:ext>
            </p:extLst>
          </p:nvPr>
        </p:nvGraphicFramePr>
        <p:xfrm>
          <a:off x="179512" y="1628800"/>
          <a:ext cx="8640960" cy="4859441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121519"/>
                <a:gridCol w="2882246"/>
                <a:gridCol w="1051735"/>
                <a:gridCol w="860511"/>
                <a:gridCol w="1864438"/>
                <a:gridCol w="860511"/>
              </a:tblGrid>
              <a:tr h="307234">
                <a:tc>
                  <a:txBody>
                    <a:bodyPr/>
                    <a:lstStyle/>
                    <a:p>
                      <a:pPr algn="ctr" fontAlgn="b"/>
                      <a:r>
                        <a:rPr lang="es-UY" sz="1800" b="1" u="none" strike="noStrike" dirty="0">
                          <a:effectLst/>
                        </a:rPr>
                        <a:t>Fecha</a:t>
                      </a:r>
                      <a:endParaRPr lang="es-U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800" b="1" u="none" strike="noStrike" dirty="0">
                          <a:effectLst/>
                        </a:rPr>
                        <a:t>Actividades</a:t>
                      </a:r>
                      <a:endParaRPr lang="es-U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800" b="1" u="none" strike="noStrike" dirty="0">
                          <a:effectLst/>
                        </a:rPr>
                        <a:t>Peso (kg)</a:t>
                      </a:r>
                      <a:endParaRPr lang="es-U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800" b="1" u="none" strike="noStrike" dirty="0">
                          <a:effectLst/>
                        </a:rPr>
                        <a:t>N</a:t>
                      </a:r>
                      <a:endParaRPr lang="es-U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800" b="1" u="none" strike="noStrike" dirty="0">
                          <a:effectLst/>
                        </a:rPr>
                        <a:t>Altura de pasto (cm)</a:t>
                      </a:r>
                      <a:endParaRPr lang="es-U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800" b="1" u="none" strike="noStrike" dirty="0">
                          <a:effectLst/>
                        </a:rPr>
                        <a:t>Potrero</a:t>
                      </a:r>
                      <a:endParaRPr lang="es-U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7234">
                <a:tc>
                  <a:txBody>
                    <a:bodyPr/>
                    <a:lstStyle/>
                    <a:p>
                      <a:pPr algn="l" fontAlgn="ctr"/>
                      <a:r>
                        <a:rPr lang="es-UY" sz="1600" b="1" u="none" strike="noStrike" dirty="0">
                          <a:effectLst/>
                        </a:rPr>
                        <a:t>24/04/2015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600" b="1" u="none" strike="noStrike" dirty="0">
                          <a:effectLst/>
                        </a:rPr>
                        <a:t>Peso y medición de pasto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167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49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7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400" b="1" u="none" strike="noStrike">
                          <a:effectLst/>
                        </a:rPr>
                        <a:t>Piquete</a:t>
                      </a:r>
                      <a:endParaRPr lang="es-UY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29829">
                <a:tc>
                  <a:txBody>
                    <a:bodyPr/>
                    <a:lstStyle/>
                    <a:p>
                      <a:pPr algn="l" fontAlgn="ctr"/>
                      <a:r>
                        <a:rPr lang="es-UY" sz="1600" b="1" u="none" strike="noStrike" dirty="0">
                          <a:effectLst/>
                        </a:rPr>
                        <a:t>06/07/2015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600" b="1" u="none" strike="noStrike" dirty="0">
                          <a:effectLst/>
                        </a:rPr>
                        <a:t>Acostumbramiento a la suplementación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 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 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 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400" b="1" u="none" strike="noStrike">
                          <a:effectLst/>
                        </a:rPr>
                        <a:t>Corral</a:t>
                      </a:r>
                      <a:endParaRPr lang="es-UY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14468">
                <a:tc>
                  <a:txBody>
                    <a:bodyPr/>
                    <a:lstStyle/>
                    <a:p>
                      <a:pPr algn="l" fontAlgn="ctr"/>
                      <a:r>
                        <a:rPr lang="es-UY" sz="1600" b="1" u="none" strike="noStrike">
                          <a:effectLst/>
                        </a:rPr>
                        <a:t>16/07/2015</a:t>
                      </a:r>
                      <a:endParaRPr lang="es-UY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600" b="1" u="none" strike="noStrike" dirty="0">
                          <a:effectLst/>
                        </a:rPr>
                        <a:t>Suplementación e ingreso al "piquete"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 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 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 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400" b="1" u="none" strike="noStrike">
                          <a:effectLst/>
                        </a:rPr>
                        <a:t>Piquete</a:t>
                      </a:r>
                      <a:endParaRPr lang="es-UY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7234">
                <a:tc>
                  <a:txBody>
                    <a:bodyPr/>
                    <a:lstStyle/>
                    <a:p>
                      <a:pPr algn="l" fontAlgn="ctr"/>
                      <a:r>
                        <a:rPr lang="es-UY" sz="1600" b="1" u="none" strike="noStrike">
                          <a:effectLst/>
                        </a:rPr>
                        <a:t>06/08/2015</a:t>
                      </a:r>
                      <a:endParaRPr lang="es-UY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600" b="1" u="none" strike="noStrike" dirty="0">
                          <a:effectLst/>
                        </a:rPr>
                        <a:t>Peso y medición de pasto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152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196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3,3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400" b="1" u="none" strike="noStrike">
                          <a:effectLst/>
                        </a:rPr>
                        <a:t>Piquete</a:t>
                      </a:r>
                      <a:endParaRPr lang="es-UY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7234">
                <a:tc>
                  <a:txBody>
                    <a:bodyPr/>
                    <a:lstStyle/>
                    <a:p>
                      <a:pPr algn="l" fontAlgn="ctr"/>
                      <a:r>
                        <a:rPr lang="es-UY" sz="1600" b="1" u="none" strike="noStrike">
                          <a:effectLst/>
                        </a:rPr>
                        <a:t>09/09/2015</a:t>
                      </a:r>
                      <a:endParaRPr lang="es-UY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600" b="1" u="none" strike="noStrike" dirty="0">
                          <a:effectLst/>
                        </a:rPr>
                        <a:t>Peso y medición de pasto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155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>
                          <a:effectLst/>
                        </a:rPr>
                        <a:t>185</a:t>
                      </a:r>
                      <a:endParaRPr lang="es-UY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3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400" b="1" u="none" strike="noStrike">
                          <a:effectLst/>
                        </a:rPr>
                        <a:t>Piquete</a:t>
                      </a:r>
                      <a:endParaRPr lang="es-UY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7234">
                <a:tc>
                  <a:txBody>
                    <a:bodyPr/>
                    <a:lstStyle/>
                    <a:p>
                      <a:pPr algn="l" fontAlgn="ctr"/>
                      <a:r>
                        <a:rPr lang="es-UY" sz="1600" b="1" u="none" strike="noStrike">
                          <a:effectLst/>
                        </a:rPr>
                        <a:t>01/10/2015</a:t>
                      </a:r>
                      <a:endParaRPr lang="es-UY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600" b="1" u="none" strike="noStrike" dirty="0">
                          <a:effectLst/>
                        </a:rPr>
                        <a:t>Fin suplementación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156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>
                          <a:effectLst/>
                        </a:rPr>
                        <a:t>193</a:t>
                      </a:r>
                      <a:endParaRPr lang="es-UY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 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400" b="1" u="none" strike="noStrike">
                          <a:effectLst/>
                        </a:rPr>
                        <a:t>Piquete</a:t>
                      </a:r>
                      <a:endParaRPr lang="es-UY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7234">
                <a:tc>
                  <a:txBody>
                    <a:bodyPr/>
                    <a:lstStyle/>
                    <a:p>
                      <a:pPr algn="l" fontAlgn="ctr"/>
                      <a:r>
                        <a:rPr lang="es-UY" sz="1600" b="1" u="none" strike="noStrike">
                          <a:effectLst/>
                        </a:rPr>
                        <a:t>14/11/2015</a:t>
                      </a:r>
                      <a:endParaRPr lang="es-UY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600" b="1" u="none" strike="noStrike" dirty="0">
                          <a:effectLst/>
                        </a:rPr>
                        <a:t>Medición de pasto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 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>
                          <a:effectLst/>
                        </a:rPr>
                        <a:t> </a:t>
                      </a:r>
                      <a:endParaRPr lang="es-UY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3,4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400" b="1" u="none" strike="noStrike">
                          <a:effectLst/>
                        </a:rPr>
                        <a:t>Piquete</a:t>
                      </a:r>
                      <a:endParaRPr lang="es-UY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7234">
                <a:tc>
                  <a:txBody>
                    <a:bodyPr/>
                    <a:lstStyle/>
                    <a:p>
                      <a:pPr algn="l" fontAlgn="ctr"/>
                      <a:r>
                        <a:rPr lang="es-UY" sz="1600" b="1" u="none" strike="noStrike">
                          <a:effectLst/>
                        </a:rPr>
                        <a:t>14/11/2015</a:t>
                      </a:r>
                      <a:endParaRPr lang="es-UY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600" b="1" u="none" strike="noStrike" dirty="0">
                          <a:effectLst/>
                        </a:rPr>
                        <a:t>Medición de pasto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 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 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3,5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400" b="1" u="none" strike="noStrike">
                          <a:effectLst/>
                        </a:rPr>
                        <a:t>Cárcel</a:t>
                      </a:r>
                      <a:endParaRPr lang="es-UY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91873">
                <a:tc>
                  <a:txBody>
                    <a:bodyPr/>
                    <a:lstStyle/>
                    <a:p>
                      <a:pPr algn="l" fontAlgn="b"/>
                      <a:endParaRPr lang="es-UY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UY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UY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UY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UY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UY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7234">
                <a:tc>
                  <a:txBody>
                    <a:bodyPr/>
                    <a:lstStyle/>
                    <a:p>
                      <a:pPr algn="l" fontAlgn="b"/>
                      <a:endParaRPr lang="es-UY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Ración de 22% PC</a:t>
                      </a:r>
                      <a:endParaRPr lang="es-UY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U$S 260/</a:t>
                      </a:r>
                      <a:r>
                        <a:rPr lang="es-UY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tt</a:t>
                      </a:r>
                      <a:endParaRPr lang="es-UY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UY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UY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UY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7234">
                <a:tc>
                  <a:txBody>
                    <a:bodyPr/>
                    <a:lstStyle/>
                    <a:p>
                      <a:pPr algn="l" fontAlgn="b"/>
                      <a:endParaRPr lang="es-UY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Período de </a:t>
                      </a:r>
                      <a:r>
                        <a:rPr lang="es-UY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sup</a:t>
                      </a:r>
                      <a:r>
                        <a:rPr lang="es-UY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es-UY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77 días</a:t>
                      </a:r>
                      <a:endParaRPr lang="es-UY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UY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UY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UY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7234">
                <a:tc>
                  <a:txBody>
                    <a:bodyPr/>
                    <a:lstStyle/>
                    <a:p>
                      <a:pPr algn="l" fontAlgn="b"/>
                      <a:endParaRPr lang="es-UY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Costo/ternero</a:t>
                      </a:r>
                      <a:endParaRPr lang="es-UY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U$S 28</a:t>
                      </a:r>
                      <a:endParaRPr lang="es-UY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UY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UY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UY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86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Contenidos: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UY" dirty="0" smtClean="0"/>
              <a:t>Objetivos del día de campo</a:t>
            </a:r>
            <a:r>
              <a:rPr lang="es-UY" dirty="0"/>
              <a:t>. </a:t>
            </a:r>
            <a:endParaRPr lang="es-UY" dirty="0" smtClean="0"/>
          </a:p>
          <a:p>
            <a:r>
              <a:rPr lang="es-UY" dirty="0" smtClean="0"/>
              <a:t>Orden del día. </a:t>
            </a:r>
          </a:p>
          <a:p>
            <a:r>
              <a:rPr lang="es-UY" dirty="0" smtClean="0"/>
              <a:t>Predios Foco en el País.</a:t>
            </a:r>
          </a:p>
          <a:p>
            <a:r>
              <a:rPr lang="es-UY" dirty="0" smtClean="0"/>
              <a:t>Productor </a:t>
            </a:r>
            <a:r>
              <a:rPr lang="es-UY" dirty="0"/>
              <a:t>y Grupo Colonia Artigas</a:t>
            </a:r>
            <a:r>
              <a:rPr lang="es-UY" dirty="0" smtClean="0"/>
              <a:t>.</a:t>
            </a:r>
          </a:p>
          <a:p>
            <a:r>
              <a:rPr lang="es-UY" dirty="0" smtClean="0"/>
              <a:t>Croquis del predio “Cerro Alegre”,  producción de pasto, áreas y existencias. </a:t>
            </a:r>
          </a:p>
          <a:p>
            <a:r>
              <a:rPr lang="es-UY" dirty="0"/>
              <a:t>P</a:t>
            </a:r>
            <a:r>
              <a:rPr lang="es-UY" dirty="0" smtClean="0"/>
              <a:t>redio y sistema de producción.</a:t>
            </a:r>
          </a:p>
          <a:p>
            <a:r>
              <a:rPr lang="es-UY" dirty="0" smtClean="0"/>
              <a:t>Metas de la empresa familiar.</a:t>
            </a:r>
          </a:p>
          <a:p>
            <a:r>
              <a:rPr lang="es-UY" dirty="0" smtClean="0"/>
              <a:t>Plan de acción.</a:t>
            </a:r>
          </a:p>
          <a:p>
            <a:r>
              <a:rPr lang="es-UY" dirty="0" smtClean="0"/>
              <a:t>Datos obtenidos con la ejecución del plan de acción hasta la fecha. </a:t>
            </a:r>
          </a:p>
          <a:p>
            <a:endParaRPr lang="es-UY" dirty="0" smtClean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xmlns="" val="30961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s-AR" b="1" dirty="0"/>
              <a:t>OBJETIVOS del DÍA DE CAMPO</a:t>
            </a:r>
            <a:r>
              <a:rPr lang="es-AR" b="1" dirty="0" smtClean="0"/>
              <a:t>: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UY" dirty="0" smtClean="0"/>
              <a:t>Presentar el proyecto </a:t>
            </a:r>
            <a:r>
              <a:rPr lang="es-UY" b="1" dirty="0" smtClean="0"/>
              <a:t>“Mejora en la sostenibilidad de la ganadería familiar de Uruguay”.</a:t>
            </a:r>
          </a:p>
          <a:p>
            <a:pPr marL="514350" indent="-514350">
              <a:buFont typeface="+mj-lt"/>
              <a:buAutoNum type="arabicPeriod"/>
            </a:pPr>
            <a:r>
              <a:rPr lang="es-UY" dirty="0" smtClean="0"/>
              <a:t>Presentar al productor, su familia y el grupo de apoyo.</a:t>
            </a:r>
          </a:p>
          <a:p>
            <a:pPr marL="514350" indent="-514350">
              <a:buFont typeface="+mj-lt"/>
              <a:buAutoNum type="arabicPeriod"/>
            </a:pPr>
            <a:r>
              <a:rPr lang="es-UY" dirty="0" smtClean="0"/>
              <a:t>Presentar el plan predial del predio foco “Cerro Alegre” y algunos resultados.</a:t>
            </a:r>
          </a:p>
          <a:p>
            <a:pPr marL="514350" indent="-514350">
              <a:buFont typeface="+mj-lt"/>
              <a:buAutoNum type="arabicPeriod"/>
            </a:pPr>
            <a:r>
              <a:rPr lang="es-UY" dirty="0" smtClean="0"/>
              <a:t>Intercambio de ideas, experiencias y conocimientos entre productores .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xmlns="" val="10167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s-AR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1242226"/>
              </p:ext>
            </p:extLst>
          </p:nvPr>
        </p:nvGraphicFramePr>
        <p:xfrm>
          <a:off x="-1" y="548680"/>
          <a:ext cx="9144001" cy="630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538"/>
                <a:gridCol w="5100153"/>
                <a:gridCol w="2343310"/>
              </a:tblGrid>
              <a:tr h="979960">
                <a:tc>
                  <a:txBody>
                    <a:bodyPr/>
                    <a:lstStyle/>
                    <a:p>
                      <a:pPr algn="ctr"/>
                      <a:r>
                        <a:rPr lang="es-A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Hora:</a:t>
                      </a:r>
                      <a:endParaRPr lang="es-A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/>
                        <a:t>ORDEN del</a:t>
                      </a:r>
                      <a:r>
                        <a:rPr lang="es-ES" sz="1800" b="1" baseline="0" dirty="0" smtClean="0"/>
                        <a:t> DÍA</a:t>
                      </a:r>
                      <a:endParaRPr lang="es-ES" sz="1800" b="1" dirty="0" smtClean="0"/>
                    </a:p>
                    <a:p>
                      <a:pPr algn="l"/>
                      <a:r>
                        <a:rPr lang="es-AR" sz="1400" b="1" dirty="0" smtClean="0"/>
                        <a:t>Facilitador:</a:t>
                      </a:r>
                      <a:endParaRPr lang="es-A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 smtClean="0"/>
                        <a:t>Presentan:</a:t>
                      </a:r>
                      <a:endParaRPr lang="es-AR" sz="1400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84">
                <a:tc>
                  <a:txBody>
                    <a:bodyPr/>
                    <a:lstStyle/>
                    <a:p>
                      <a:pPr algn="ctr"/>
                      <a:r>
                        <a:rPr lang="es-AR" sz="1600" b="1" dirty="0" smtClean="0"/>
                        <a:t>9:00</a:t>
                      </a:r>
                      <a:endParaRPr lang="es-A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 smtClean="0"/>
                        <a:t>Registro y bienvenida.</a:t>
                      </a:r>
                      <a:endParaRPr lang="es-AR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2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1" dirty="0" smtClean="0"/>
                        <a:t>9:15</a:t>
                      </a:r>
                      <a:endParaRPr lang="es-A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AR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Introducciones y presentación del proyecto.</a:t>
                      </a:r>
                      <a:endParaRPr lang="es-A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AR" sz="1400" i="0" dirty="0" smtClean="0"/>
                        <a:t>Gonzalo </a:t>
                      </a:r>
                      <a:r>
                        <a:rPr lang="es-AR" sz="1400" i="0" dirty="0" err="1" smtClean="0"/>
                        <a:t>Becoña</a:t>
                      </a:r>
                      <a:endParaRPr lang="es-AR" sz="14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972">
                <a:tc>
                  <a:txBody>
                    <a:bodyPr/>
                    <a:lstStyle/>
                    <a:p>
                      <a:pPr algn="ctr"/>
                      <a:r>
                        <a:rPr lang="es-AR" sz="1600" b="1" dirty="0" smtClean="0"/>
                        <a:t>9:30</a:t>
                      </a:r>
                      <a:endParaRPr lang="es-A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0" dirty="0" smtClean="0"/>
                        <a:t>Presentación del Predio Foco y del</a:t>
                      </a:r>
                      <a:r>
                        <a:rPr lang="es-ES" sz="1600" b="0" baseline="0" dirty="0" smtClean="0"/>
                        <a:t> grupo.</a:t>
                      </a:r>
                      <a:endParaRPr lang="es-ES" sz="1600" b="0" dirty="0" smtClean="0"/>
                    </a:p>
                    <a:p>
                      <a:pPr algn="l"/>
                      <a:r>
                        <a:rPr lang="es-ES" sz="1600" b="0" dirty="0" smtClean="0"/>
                        <a:t>Plan</a:t>
                      </a:r>
                      <a:r>
                        <a:rPr lang="es-ES" sz="1600" b="0" baseline="0" dirty="0" smtClean="0"/>
                        <a:t> predial.</a:t>
                      </a:r>
                      <a:endParaRPr lang="es-AR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Cesar e</a:t>
                      </a:r>
                      <a:r>
                        <a:rPr lang="es-A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integrantes del grupo</a:t>
                      </a:r>
                    </a:p>
                    <a:p>
                      <a:r>
                        <a:rPr lang="es-A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Javier</a:t>
                      </a:r>
                      <a:endParaRPr lang="es-A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669">
                <a:tc>
                  <a:txBody>
                    <a:bodyPr/>
                    <a:lstStyle/>
                    <a:p>
                      <a:pPr algn="ctr"/>
                      <a:endParaRPr lang="es-A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A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987">
                <a:tc rowSpan="3">
                  <a:txBody>
                    <a:bodyPr/>
                    <a:lstStyle/>
                    <a:p>
                      <a:pPr algn="ctr"/>
                      <a:r>
                        <a:rPr lang="es-AR" sz="1600" b="1" dirty="0" smtClean="0"/>
                        <a:t>10:30</a:t>
                      </a:r>
                      <a:endParaRPr lang="es-A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es-ES" sz="1600" b="1" dirty="0" smtClean="0"/>
                        <a:t>Parada 1: </a:t>
                      </a:r>
                      <a:r>
                        <a:rPr lang="es-ES" sz="1600" b="0" dirty="0" smtClean="0"/>
                        <a:t>Potrero “La Cárcel</a:t>
                      </a:r>
                      <a:r>
                        <a:rPr lang="es-ES" sz="1600" b="0" baseline="0" dirty="0" smtClean="0"/>
                        <a:t>” para ver terneros 1 año que fueron suplementados </a:t>
                      </a:r>
                      <a:endParaRPr lang="es-ES" sz="16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FontTx/>
                        <a:buNone/>
                      </a:pPr>
                      <a:endParaRPr lang="es-AR" sz="14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104">
                <a:tc vMerge="1">
                  <a:txBody>
                    <a:bodyPr/>
                    <a:lstStyle/>
                    <a:p>
                      <a:pPr algn="ctr"/>
                      <a:endParaRPr lang="es-A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AR" sz="1600" b="1" dirty="0" smtClean="0"/>
                        <a:t>Parada 2</a:t>
                      </a:r>
                      <a:r>
                        <a:rPr lang="es-AR" sz="1600" b="0" dirty="0" smtClean="0"/>
                        <a:t>: Potrero</a:t>
                      </a:r>
                      <a:r>
                        <a:rPr lang="es-AR" sz="1600" b="0" baseline="0" dirty="0" smtClean="0"/>
                        <a:t> “Molino”</a:t>
                      </a:r>
                      <a:r>
                        <a:rPr lang="es-AR" sz="1600" b="0" dirty="0" smtClean="0"/>
                        <a:t> Para ver novillos de</a:t>
                      </a:r>
                      <a:r>
                        <a:rPr lang="es-AR" sz="1600" b="0" baseline="0" dirty="0" smtClean="0"/>
                        <a:t> 2 años</a:t>
                      </a:r>
                      <a:endParaRPr lang="es-AR" sz="1600" b="0" dirty="0" smtClean="0"/>
                    </a:p>
                    <a:p>
                      <a:pPr lvl="0" algn="l">
                        <a:buFont typeface="Arial" pitchFamily="34" charset="0"/>
                        <a:buNone/>
                      </a:pPr>
                      <a:endParaRPr lang="es-AR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75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600" b="1" dirty="0" smtClean="0"/>
                        <a:t>Parada 3</a:t>
                      </a:r>
                      <a:r>
                        <a:rPr lang="es-ES" sz="1600" b="0" dirty="0" smtClean="0"/>
                        <a:t>: Potrero</a:t>
                      </a:r>
                      <a:r>
                        <a:rPr lang="es-ES" sz="1600" b="0" baseline="0" dirty="0" smtClean="0"/>
                        <a:t> “</a:t>
                      </a:r>
                      <a:r>
                        <a:rPr lang="es-ES" sz="1600" b="0" baseline="0" dirty="0" err="1" smtClean="0"/>
                        <a:t>Yirico</a:t>
                      </a:r>
                      <a:r>
                        <a:rPr lang="es-ES" sz="1600" b="0" baseline="0" dirty="0" smtClean="0"/>
                        <a:t>” para ver novillos en terminación </a:t>
                      </a:r>
                      <a:endParaRPr lang="es-AR" sz="1600" b="0" dirty="0" smtClean="0"/>
                    </a:p>
                    <a:p>
                      <a:pPr lvl="0" algn="l">
                        <a:buFont typeface="Arial" pitchFamily="34" charset="0"/>
                        <a:buNone/>
                      </a:pPr>
                      <a:endParaRPr lang="es-AR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658">
                <a:tc>
                  <a:txBody>
                    <a:bodyPr/>
                    <a:lstStyle/>
                    <a:p>
                      <a:pPr algn="ctr"/>
                      <a:r>
                        <a:rPr lang="es-AR" sz="1600" b="1" dirty="0" smtClean="0">
                          <a:solidFill>
                            <a:schemeClr val="tx1"/>
                          </a:solidFill>
                        </a:rPr>
                        <a:t>11:30</a:t>
                      </a:r>
                      <a:endParaRPr lang="es-A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</a:rPr>
                        <a:t>Evaluación del Día de campo y cierre</a:t>
                      </a:r>
                      <a:endParaRPr lang="es-A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324A4-FE63-4C40-8170-66B957E72993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473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182688"/>
            <a:ext cx="4813300" cy="56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1331913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A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Predios Foco</a:t>
            </a:r>
            <a:br>
              <a:rPr lang="es-A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Basalto: 11 - Sierras del Este: 7 - Resto país: 5</a:t>
            </a:r>
            <a:endParaRPr lang="es-AR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4 Imagen" descr="UFFIP. Logotipo con MFA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59113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EBC68-B68A-4AE7-9020-6510FF9DCD0B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768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UY" dirty="0" smtClean="0"/>
              <a:t>Productor y grupo acompañante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8592"/>
          </a:xfrm>
        </p:spPr>
        <p:txBody>
          <a:bodyPr/>
          <a:lstStyle/>
          <a:p>
            <a:r>
              <a:rPr lang="es-UY" b="1" dirty="0" smtClean="0"/>
              <a:t>Productor del predio foco</a:t>
            </a:r>
            <a:r>
              <a:rPr lang="es-UY" dirty="0" smtClean="0"/>
              <a:t>:</a:t>
            </a:r>
          </a:p>
          <a:p>
            <a:pPr lvl="1"/>
            <a:r>
              <a:rPr lang="es-UY" dirty="0" smtClean="0"/>
              <a:t>Cesar Iriarte</a:t>
            </a:r>
            <a:endParaRPr lang="es-UY" dirty="0"/>
          </a:p>
          <a:p>
            <a:r>
              <a:rPr lang="es-UY" b="1" dirty="0" smtClean="0"/>
              <a:t>Grupo Colonia Artigas</a:t>
            </a:r>
            <a:r>
              <a:rPr lang="es-UY" dirty="0" smtClean="0"/>
              <a:t>:</a:t>
            </a:r>
          </a:p>
          <a:p>
            <a:pPr lvl="1"/>
            <a:r>
              <a:rPr lang="es-UY" dirty="0" smtClean="0"/>
              <a:t>Miguel </a:t>
            </a:r>
            <a:r>
              <a:rPr lang="es-UY" dirty="0" err="1" smtClean="0"/>
              <a:t>Bizera</a:t>
            </a:r>
            <a:endParaRPr lang="es-UY" dirty="0" smtClean="0"/>
          </a:p>
          <a:p>
            <a:pPr lvl="1"/>
            <a:r>
              <a:rPr lang="es-UY" dirty="0" smtClean="0"/>
              <a:t>Angélica Bianchi</a:t>
            </a:r>
          </a:p>
          <a:p>
            <a:pPr lvl="1"/>
            <a:r>
              <a:rPr lang="es-UY" dirty="0" smtClean="0"/>
              <a:t>Pía </a:t>
            </a:r>
            <a:r>
              <a:rPr lang="es-UY" dirty="0" err="1" smtClean="0"/>
              <a:t>Ipar</a:t>
            </a:r>
            <a:endParaRPr lang="es-UY" dirty="0" smtClean="0"/>
          </a:p>
          <a:p>
            <a:pPr lvl="1"/>
            <a:r>
              <a:rPr lang="es-UY" dirty="0" smtClean="0"/>
              <a:t>Silvia Cámara</a:t>
            </a:r>
            <a:endParaRPr lang="es-UY" dirty="0" smtClean="0">
              <a:solidFill>
                <a:srgbClr val="FF0000"/>
              </a:solidFill>
            </a:endParaRPr>
          </a:p>
          <a:p>
            <a:pPr lvl="1"/>
            <a:r>
              <a:rPr lang="es-UY" dirty="0" smtClean="0"/>
              <a:t>Dr. Juan José </a:t>
            </a:r>
            <a:r>
              <a:rPr lang="es-UY" dirty="0" err="1" smtClean="0"/>
              <a:t>Senatore</a:t>
            </a:r>
            <a:r>
              <a:rPr lang="es-UY" dirty="0" smtClean="0"/>
              <a:t>	</a:t>
            </a:r>
          </a:p>
          <a:p>
            <a:pPr lvl="1"/>
            <a:r>
              <a:rPr lang="es-UY" dirty="0" smtClean="0"/>
              <a:t>Ing. Agr. Artigas Xavier</a:t>
            </a:r>
          </a:p>
          <a:p>
            <a:pPr lvl="1"/>
            <a:r>
              <a:rPr lang="es-ES" dirty="0" smtClean="0"/>
              <a:t>Dr. </a:t>
            </a:r>
            <a:r>
              <a:rPr lang="es-ES" dirty="0" err="1" smtClean="0"/>
              <a:t>Ney</a:t>
            </a:r>
            <a:r>
              <a:rPr lang="es-ES" dirty="0" smtClean="0"/>
              <a:t> </a:t>
            </a:r>
            <a:r>
              <a:rPr lang="es-ES" dirty="0" err="1" smtClean="0"/>
              <a:t>Marin</a:t>
            </a:r>
            <a:endParaRPr lang="es-UY" dirty="0" smtClean="0"/>
          </a:p>
          <a:p>
            <a:pPr lvl="1"/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xmlns="" val="8336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3644" cy="1143000"/>
          </a:xfrm>
        </p:spPr>
        <p:txBody>
          <a:bodyPr>
            <a:noAutofit/>
          </a:bodyPr>
          <a:lstStyle/>
          <a:p>
            <a:r>
              <a:rPr lang="es-UY" sz="3600" dirty="0" smtClean="0"/>
              <a:t>Croquis “Cerro Alegre”, producción de pasto/potrero/año (serie de 14 años) + existencias.</a:t>
            </a:r>
            <a:endParaRPr lang="es-UY" sz="3600" dirty="0"/>
          </a:p>
        </p:txBody>
      </p:sp>
      <p:sp>
        <p:nvSpPr>
          <p:cNvPr id="5" name="4 Cerrar llave"/>
          <p:cNvSpPr/>
          <p:nvPr/>
        </p:nvSpPr>
        <p:spPr>
          <a:xfrm>
            <a:off x="7380312" y="2924944"/>
            <a:ext cx="216024" cy="504056"/>
          </a:xfrm>
          <a:prstGeom prst="rightBrace">
            <a:avLst>
              <a:gd name="adj1" fmla="val 8333"/>
              <a:gd name="adj2" fmla="val 36257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0" name="Picture 2" descr="C:\Users\JFernandez\Documents\Plan Agropecuario\Proyecto NZ\Croquis con datos y existencias al 30-11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8" y="1772816"/>
            <a:ext cx="914424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22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dirty="0" smtClean="0"/>
              <a:t>Predio y sistema de producción.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 fontScale="92500"/>
          </a:bodyPr>
          <a:lstStyle/>
          <a:p>
            <a:r>
              <a:rPr lang="es-UY" sz="2400" dirty="0" smtClean="0"/>
              <a:t>Superficie: 1456 ha (161 ha se arriendan), 100% campo natural. I.C. 46.</a:t>
            </a:r>
          </a:p>
          <a:p>
            <a:r>
              <a:rPr lang="es-UY" sz="2400" dirty="0" smtClean="0"/>
              <a:t>Se realiza ciclo completo en vacunos con venta de novillos y vacas gordas.</a:t>
            </a:r>
          </a:p>
          <a:p>
            <a:r>
              <a:rPr lang="es-UY" sz="2400" dirty="0" smtClean="0"/>
              <a:t>Ciclo completo en lanares de raza Merino con venta de capones, ovejas, carneros y lana (17,1 micras con 78% de rendimiento al lavado).</a:t>
            </a:r>
          </a:p>
          <a:p>
            <a:r>
              <a:rPr lang="es-UY" sz="2400" dirty="0" smtClean="0"/>
              <a:t>Dotación: 0,76 UG/ha</a:t>
            </a:r>
          </a:p>
          <a:p>
            <a:r>
              <a:rPr lang="es-UY" sz="2400" dirty="0" smtClean="0"/>
              <a:t>Rel. </a:t>
            </a:r>
            <a:r>
              <a:rPr lang="es-UY" sz="2400" dirty="0" err="1" smtClean="0"/>
              <a:t>Lan</a:t>
            </a:r>
            <a:r>
              <a:rPr lang="es-UY" sz="2400" dirty="0" smtClean="0"/>
              <a:t>/</a:t>
            </a:r>
            <a:r>
              <a:rPr lang="es-UY" sz="2400" dirty="0" err="1" smtClean="0"/>
              <a:t>Vac</a:t>
            </a:r>
            <a:r>
              <a:rPr lang="es-UY" sz="2400" dirty="0" smtClean="0"/>
              <a:t>: 3,83 (mixto)</a:t>
            </a:r>
          </a:p>
          <a:p>
            <a:r>
              <a:rPr lang="es-UY" sz="2400" dirty="0" err="1" smtClean="0"/>
              <a:t>Prod</a:t>
            </a:r>
            <a:r>
              <a:rPr lang="es-UY" sz="2400" dirty="0" smtClean="0"/>
              <a:t>. Carne </a:t>
            </a:r>
            <a:r>
              <a:rPr lang="es-UY" sz="2400" dirty="0" err="1" smtClean="0"/>
              <a:t>eq</a:t>
            </a:r>
            <a:r>
              <a:rPr lang="es-UY" sz="2400" dirty="0" smtClean="0"/>
              <a:t>.: 75,1 kg/ha</a:t>
            </a:r>
          </a:p>
          <a:p>
            <a:r>
              <a:rPr lang="es-UY" sz="2400" dirty="0" smtClean="0"/>
              <a:t>Ingreso Neto: </a:t>
            </a:r>
            <a:r>
              <a:rPr lang="es-UY" sz="2400" dirty="0"/>
              <a:t>U$S</a:t>
            </a:r>
            <a:r>
              <a:rPr lang="es-UY" sz="2400" dirty="0" smtClean="0"/>
              <a:t> 95 /ha</a:t>
            </a:r>
          </a:p>
          <a:p>
            <a:r>
              <a:rPr lang="es-UY" sz="2400" dirty="0" smtClean="0"/>
              <a:t>Costos de producción: U$S 47/ha</a:t>
            </a:r>
          </a:p>
          <a:p>
            <a:r>
              <a:rPr lang="es-UY" sz="2400" dirty="0" err="1" smtClean="0"/>
              <a:t>Rel</a:t>
            </a:r>
            <a:r>
              <a:rPr lang="es-UY" sz="2400" dirty="0" smtClean="0"/>
              <a:t> i/p: 0,32</a:t>
            </a:r>
          </a:p>
          <a:p>
            <a:endParaRPr lang="es-UY" sz="2400" dirty="0" smtClean="0">
              <a:solidFill>
                <a:srgbClr val="FF0000"/>
              </a:solidFill>
            </a:endParaRPr>
          </a:p>
          <a:p>
            <a:endParaRPr lang="es-UY" sz="2400" dirty="0" smtClean="0">
              <a:solidFill>
                <a:srgbClr val="FF0000"/>
              </a:solidFill>
            </a:endParaRPr>
          </a:p>
          <a:p>
            <a:endParaRPr lang="es-UY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UY" dirty="0" smtClean="0"/>
          </a:p>
          <a:p>
            <a:endParaRPr lang="es-UY" dirty="0" smtClean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xmlns="" val="9141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Metas de la empresa familiar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Reducir la edad de faena de los novillos </a:t>
            </a:r>
            <a:endParaRPr lang="es-UY" dirty="0"/>
          </a:p>
          <a:p>
            <a:r>
              <a:rPr lang="es-UY" dirty="0" smtClean="0"/>
              <a:t>Metas de corto plazo:</a:t>
            </a:r>
          </a:p>
          <a:p>
            <a:pPr lvl="2"/>
            <a:r>
              <a:rPr lang="es-UY" dirty="0"/>
              <a:t>Lograr ganancias de peso en el primer invierno de por lo menos 150 g por día por el efecto de la suplementación. </a:t>
            </a:r>
            <a:endParaRPr lang="es-UY" dirty="0" smtClean="0"/>
          </a:p>
          <a:p>
            <a:pPr lvl="2"/>
            <a:r>
              <a:rPr lang="es-UY" dirty="0"/>
              <a:t>Lograr ganancias de peso en el segundo invierno de por los menos 100 g por día en </a:t>
            </a:r>
            <a:r>
              <a:rPr lang="es-UY" dirty="0" err="1"/>
              <a:t>en</a:t>
            </a:r>
            <a:r>
              <a:rPr lang="es-UY" dirty="0"/>
              <a:t> los novillos de 1 a 2 años.</a:t>
            </a:r>
            <a:endParaRPr lang="es-UY" dirty="0" smtClean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xmlns="" val="33736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563</Words>
  <Application>Microsoft Office PowerPoint</Application>
  <PresentationFormat>Presentación en pantalla (4:3)</PresentationFormat>
  <Paragraphs>140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 Día de campo “Optimizando un ciclo completo en campo natural: -Acelerando la recría de machos para disminuir la edad de faena” Predio foco: “Cerro Alegre” Productor: Estela Mendina e hijos    Cuaro Chico. Artigas 5 de Diciembre de 2015 </vt:lpstr>
      <vt:lpstr>Contenidos:</vt:lpstr>
      <vt:lpstr>OBJETIVOS del DÍA DE CAMPO:</vt:lpstr>
      <vt:lpstr>Diapositiva 4</vt:lpstr>
      <vt:lpstr>23 Predios Foco Basalto: 11 - Sierras del Este: 7 - Resto país: 5</vt:lpstr>
      <vt:lpstr>Productor y grupo acompañante</vt:lpstr>
      <vt:lpstr>Croquis “Cerro Alegre”, producción de pasto/potrero/año (serie de 14 años) + existencias.</vt:lpstr>
      <vt:lpstr>Predio y sistema de producción.</vt:lpstr>
      <vt:lpstr>Metas de la empresa familiar</vt:lpstr>
      <vt:lpstr>Plan de acción 2015 (actividades)</vt:lpstr>
      <vt:lpstr>Plan de acción 2016 </vt:lpstr>
      <vt:lpstr>Datos obtenidos con la ejecución del plan de acción hasta la fecha.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de campo “Optimizando un ciclo completo” Predio foco: “Cerro Alegre” Productor: Cesar Iriarte    Cuaro Chico. Artigas 5 de Diciembre de 2015</dc:title>
  <dc:creator>JFernandez</dc:creator>
  <cp:lastModifiedBy>lenovo</cp:lastModifiedBy>
  <cp:revision>45</cp:revision>
  <cp:lastPrinted>2015-12-03T13:59:12Z</cp:lastPrinted>
  <dcterms:created xsi:type="dcterms:W3CDTF">2015-11-18T21:16:26Z</dcterms:created>
  <dcterms:modified xsi:type="dcterms:W3CDTF">2016-02-02T17:58:45Z</dcterms:modified>
</cp:coreProperties>
</file>